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00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F044A8F4-077E-43F3-B68B-16ACBCE5E38C}" type="datetimeFigureOut">
              <a:rPr lang="he-IL" smtClean="0"/>
              <a:t>י"ח/טבת/תשפ"ו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521FC171-54AF-437C-9224-ED9BD4CF7D21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79617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Trained a CNN and a Transformer</a:t>
            </a:r>
            <a:r>
              <a:rPr lang="en-US" dirty="0"/>
              <a:t> on publicly available chess data under comparable conditions.</a:t>
            </a:r>
          </a:p>
          <a:p>
            <a:r>
              <a:rPr lang="en-US" b="1" dirty="0"/>
              <a:t>Generated a game-play dataset</a:t>
            </a:r>
            <a:r>
              <a:rPr lang="en-US" dirty="0"/>
              <a:t> by having the trained models play head-to-head chess games and recording wins, losses, and draws.</a:t>
            </a:r>
          </a:p>
          <a:p>
            <a:r>
              <a:rPr lang="en-US" b="1" dirty="0"/>
              <a:t>Generated a puzzle dataset</a:t>
            </a:r>
            <a:r>
              <a:rPr lang="en-US" dirty="0"/>
              <a:t> by evaluating each trained model on chess puzzles and measuring </a:t>
            </a:r>
            <a:r>
              <a:rPr lang="en-US" b="1" dirty="0"/>
              <a:t>accuracy as the percentage of puzzles where the correct move was predicted</a:t>
            </a:r>
            <a:r>
              <a:rPr lang="en-US" dirty="0"/>
              <a:t>.</a:t>
            </a:r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1FC171-54AF-437C-9224-ED9BD4CF7D21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83924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408F57-4D57-5381-5FCB-06619B689C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C2866BFA-DF61-D3E7-339B-B9925AC5FE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6C95D043-F41E-B7F0-DDE9-4BC9E08959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45D3FCBE-687C-2071-C12B-7424F64773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1FC171-54AF-437C-9224-ED9BD4CF7D21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20085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5F37A2-44A2-13A6-B0BE-EF2EA0FA2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>
            <a:extLst>
              <a:ext uri="{FF2B5EF4-FFF2-40B4-BE49-F238E27FC236}">
                <a16:creationId xmlns:a16="http://schemas.microsoft.com/office/drawing/2014/main" id="{43DE0F05-552A-BCA7-9792-F312256EE1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>
            <a:extLst>
              <a:ext uri="{FF2B5EF4-FFF2-40B4-BE49-F238E27FC236}">
                <a16:creationId xmlns:a16="http://schemas.microsoft.com/office/drawing/2014/main" id="{31D78C94-A762-E3D1-A002-686AEDAF02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/>
            <a:r>
              <a:rPr lang="en-US" b="1" dirty="0"/>
              <a:t>Identify when each model performs better</a:t>
            </a:r>
            <a:r>
              <a:rPr lang="en-US" dirty="0"/>
              <a:t> by analyzing accuracy across puzzle difficulty and themes, guided by a causal DAG to identify confounders.</a:t>
            </a:r>
          </a:p>
          <a:p>
            <a:pPr algn="l" rtl="0"/>
            <a:r>
              <a:rPr lang="en-US" b="1" dirty="0"/>
              <a:t>Examine task importance</a:t>
            </a:r>
            <a:r>
              <a:rPr lang="en-US" dirty="0"/>
              <a:t> by detecting which puzzle types and difficulty levels are most associated with strong play.</a:t>
            </a:r>
          </a:p>
          <a:p>
            <a:pPr algn="l" rtl="0"/>
            <a:r>
              <a:rPr lang="en-US" b="1" dirty="0"/>
              <a:t>Re-evaluate performance using broader accuracy measures</a:t>
            </a:r>
            <a:r>
              <a:rPr lang="en-US" dirty="0"/>
              <a:t> (Top-5 instead of Top-1) to account for noisy labels and alternative correct moves.</a:t>
            </a:r>
          </a:p>
          <a:p>
            <a:pPr algn="l" rtl="0"/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8E74ADE-BD3D-75F9-37D8-484879BD2A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1FC171-54AF-437C-9224-ED9BD4CF7D21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75503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051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64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821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99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566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1/6/2026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812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1/6/2026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993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1/6/2026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46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1/6/2026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625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1/6/2026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32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1/6/2026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10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1/6/2026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9304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וידאו 3" descr="נקה חלקים מוחמט">
            <a:extLst>
              <a:ext uri="{FF2B5EF4-FFF2-40B4-BE49-F238E27FC236}">
                <a16:creationId xmlns:a16="http://schemas.microsoft.com/office/drawing/2014/main" id="{99AD099A-F7A1-8B4C-D181-08EB34D30D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F66B7C-69F6-439C-A508-14C94AF6BA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961948" y="0"/>
            <a:ext cx="7230052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7A8EE4E3-6A78-C456-19B3-B471218EB0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38062" y="914400"/>
            <a:ext cx="4892948" cy="3427867"/>
          </a:xfrm>
        </p:spPr>
        <p:txBody>
          <a:bodyPr anchor="t"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CNN vs. Transformer in Chess-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Contradicting Metrics</a:t>
            </a:r>
            <a:endParaRPr lang="he-IL" dirty="0">
              <a:solidFill>
                <a:srgbClr val="FFFFFF"/>
              </a:solidFill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61CC9546-05A8-B720-38C5-4414CC8A90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8060" y="5253051"/>
            <a:ext cx="4892949" cy="812923"/>
          </a:xfrm>
        </p:spPr>
        <p:txBody>
          <a:bodyPr anchor="t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Members: Yasmin Mitkal, Omar Garah, Yazan Otman</a:t>
            </a:r>
            <a:endParaRPr lang="he-IL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8376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7896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817A5C8-61E5-E2A6-8AFD-D46189E73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023258"/>
            <a:ext cx="10890929" cy="1097280"/>
          </a:xfrm>
        </p:spPr>
        <p:txBody>
          <a:bodyPr/>
          <a:lstStyle/>
          <a:p>
            <a:pPr algn="ctr"/>
            <a:r>
              <a:rPr lang="en-US" dirty="0"/>
              <a:t>Data Generation</a:t>
            </a:r>
            <a:endParaRPr lang="he-IL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F42FF6B-0835-DD4E-9067-DB084D0A82C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0079" y="2045260"/>
            <a:ext cx="7415813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e-IL" altLang="he-IL" sz="2800" b="1" dirty="0" err="1">
                <a:latin typeface="+mj-lt"/>
                <a:ea typeface="+mj-ea"/>
                <a:cs typeface="+mj-cs"/>
              </a:rPr>
              <a:t>Train</a:t>
            </a:r>
            <a:r>
              <a:rPr lang="he-IL" altLang="he-IL" sz="2800" b="1" dirty="0">
                <a:latin typeface="+mj-lt"/>
                <a:ea typeface="+mj-ea"/>
                <a:cs typeface="+mj-cs"/>
              </a:rPr>
              <a:t> CNN &amp; </a:t>
            </a:r>
            <a:r>
              <a:rPr lang="he-IL" altLang="he-IL" sz="2800" b="1" dirty="0" err="1">
                <a:latin typeface="+mj-lt"/>
                <a:ea typeface="+mj-ea"/>
                <a:cs typeface="+mj-cs"/>
              </a:rPr>
              <a:t>Transformer</a:t>
            </a:r>
            <a:endParaRPr lang="he-IL" altLang="he-IL" sz="2800" b="1" dirty="0">
              <a:latin typeface="+mj-lt"/>
              <a:ea typeface="+mj-ea"/>
              <a:cs typeface="+mj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e-IL" altLang="he-IL" sz="2800" b="1" dirty="0" err="1">
                <a:latin typeface="+mj-lt"/>
                <a:ea typeface="+mj-ea"/>
                <a:cs typeface="+mj-cs"/>
              </a:rPr>
              <a:t>Run</a:t>
            </a:r>
            <a:r>
              <a:rPr lang="he-IL" altLang="he-IL" sz="2800" b="1" dirty="0">
                <a:latin typeface="+mj-lt"/>
                <a:ea typeface="+mj-ea"/>
                <a:cs typeface="+mj-cs"/>
              </a:rPr>
              <a:t> </a:t>
            </a:r>
            <a:r>
              <a:rPr lang="he-IL" altLang="he-IL" sz="2800" b="1" dirty="0" err="1">
                <a:latin typeface="+mj-lt"/>
                <a:ea typeface="+mj-ea"/>
                <a:cs typeface="+mj-cs"/>
              </a:rPr>
              <a:t>head-to-head</a:t>
            </a:r>
            <a:r>
              <a:rPr lang="he-IL" altLang="he-IL" sz="2800" b="1" dirty="0">
                <a:latin typeface="+mj-lt"/>
                <a:ea typeface="+mj-ea"/>
                <a:cs typeface="+mj-cs"/>
              </a:rPr>
              <a:t> </a:t>
            </a:r>
            <a:r>
              <a:rPr lang="he-IL" altLang="he-IL" sz="2800" b="1" dirty="0" err="1">
                <a:latin typeface="+mj-lt"/>
                <a:ea typeface="+mj-ea"/>
                <a:cs typeface="+mj-cs"/>
              </a:rPr>
              <a:t>games</a:t>
            </a:r>
            <a:endParaRPr lang="he-IL" altLang="he-IL" sz="2800" b="1" dirty="0">
              <a:latin typeface="+mj-lt"/>
              <a:ea typeface="+mj-ea"/>
              <a:cs typeface="+mj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he-IL" altLang="he-IL" sz="2800" b="1" dirty="0" err="1">
                <a:latin typeface="+mj-lt"/>
                <a:ea typeface="+mj-ea"/>
                <a:cs typeface="+mj-cs"/>
              </a:rPr>
              <a:t>Measure</a:t>
            </a:r>
            <a:r>
              <a:rPr lang="he-IL" altLang="he-IL" sz="2800" b="1" dirty="0">
                <a:latin typeface="+mj-lt"/>
                <a:ea typeface="+mj-ea"/>
                <a:cs typeface="+mj-cs"/>
              </a:rPr>
              <a:t> </a:t>
            </a:r>
            <a:r>
              <a:rPr lang="he-IL" altLang="he-IL" sz="2800" b="1" dirty="0" err="1">
                <a:latin typeface="+mj-lt"/>
                <a:ea typeface="+mj-ea"/>
                <a:cs typeface="+mj-cs"/>
              </a:rPr>
              <a:t>puzzle</a:t>
            </a:r>
            <a:r>
              <a:rPr lang="he-IL" altLang="he-IL" sz="2800" b="1" dirty="0">
                <a:latin typeface="+mj-lt"/>
                <a:ea typeface="+mj-ea"/>
                <a:cs typeface="+mj-cs"/>
              </a:rPr>
              <a:t> </a:t>
            </a:r>
            <a:r>
              <a:rPr lang="he-IL" altLang="he-IL" sz="2800" b="1" dirty="0" err="1">
                <a:latin typeface="+mj-lt"/>
                <a:ea typeface="+mj-ea"/>
                <a:cs typeface="+mj-cs"/>
              </a:rPr>
              <a:t>accuracy</a:t>
            </a:r>
            <a:r>
              <a:rPr lang="he-IL" altLang="he-IL" sz="2800" b="1" dirty="0">
                <a:latin typeface="+mj-lt"/>
                <a:ea typeface="+mj-ea"/>
                <a:cs typeface="+mj-cs"/>
              </a:rPr>
              <a:t> (</a:t>
            </a:r>
            <a:r>
              <a:rPr lang="he-IL" altLang="he-IL" sz="2800" b="1" dirty="0" err="1">
                <a:latin typeface="+mj-lt"/>
                <a:ea typeface="+mj-ea"/>
                <a:cs typeface="+mj-cs"/>
              </a:rPr>
              <a:t>correct</a:t>
            </a:r>
            <a:r>
              <a:rPr lang="he-IL" altLang="he-IL" sz="2800" b="1" dirty="0">
                <a:latin typeface="+mj-lt"/>
                <a:ea typeface="+mj-ea"/>
                <a:cs typeface="+mj-cs"/>
              </a:rPr>
              <a:t> </a:t>
            </a:r>
            <a:r>
              <a:rPr lang="he-IL" altLang="he-IL" sz="2800" b="1" dirty="0" err="1">
                <a:latin typeface="+mj-lt"/>
                <a:ea typeface="+mj-ea"/>
                <a:cs typeface="+mj-cs"/>
              </a:rPr>
              <a:t>move</a:t>
            </a:r>
            <a:r>
              <a:rPr lang="he-IL" altLang="he-IL" sz="2800" b="1" dirty="0">
                <a:latin typeface="+mj-lt"/>
                <a:ea typeface="+mj-ea"/>
                <a:cs typeface="+mj-cs"/>
              </a:rPr>
              <a:t> </a:t>
            </a:r>
            <a:r>
              <a:rPr lang="he-IL" altLang="he-IL" sz="2800" b="1" dirty="0" err="1">
                <a:latin typeface="+mj-lt"/>
                <a:ea typeface="+mj-ea"/>
                <a:cs typeface="+mj-cs"/>
              </a:rPr>
              <a:t>rate</a:t>
            </a:r>
            <a:r>
              <a:rPr lang="he-IL" altLang="he-IL" sz="2800" b="1" dirty="0"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1028" name="Picture 4" descr="Tournament Chess Set Pieces &amp; Silicone Roll Up Board | Chess World">
            <a:extLst>
              <a:ext uri="{FF2B5EF4-FFF2-40B4-BE49-F238E27FC236}">
                <a16:creationId xmlns:a16="http://schemas.microsoft.com/office/drawing/2014/main" id="{1FCFF7F7-EFA9-2634-B64E-4A3E8EC33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77916">
            <a:off x="9523186" y="72209"/>
            <a:ext cx="2396672" cy="239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hat Does the CNN Stand For? | Explained Simply">
            <a:extLst>
              <a:ext uri="{FF2B5EF4-FFF2-40B4-BE49-F238E27FC236}">
                <a16:creationId xmlns:a16="http://schemas.microsoft.com/office/drawing/2014/main" id="{5F3F9D26-D458-2D85-2FEE-D201C05B2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997" y="4120242"/>
            <a:ext cx="3681550" cy="245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D2AC9292-22B2-1B42-54BF-D4E9DF910648}"/>
              </a:ext>
            </a:extLst>
          </p:cNvPr>
          <p:cNvSpPr txBox="1"/>
          <p:nvPr/>
        </p:nvSpPr>
        <p:spPr>
          <a:xfrm>
            <a:off x="5747657" y="5024259"/>
            <a:ext cx="125185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dirty="0"/>
              <a:t>Vs.</a:t>
            </a:r>
            <a:endParaRPr lang="he-IL" sz="3600" dirty="0"/>
          </a:p>
        </p:txBody>
      </p:sp>
      <p:pic>
        <p:nvPicPr>
          <p:cNvPr id="1032" name="Picture 8" descr="Transformer Neural Networks: A Step-by-Step Breakdown | Built In">
            <a:extLst>
              <a:ext uri="{FF2B5EF4-FFF2-40B4-BE49-F238E27FC236}">
                <a16:creationId xmlns:a16="http://schemas.microsoft.com/office/drawing/2014/main" id="{088F6E47-166C-3EA2-FBC0-FA0A8DEFD9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4614" y="2870364"/>
            <a:ext cx="2647043" cy="3823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537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00828F-1597-2605-5F71-88424FC4F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4E0DFFD-CD60-3F2A-74E7-664A5BD77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023258"/>
            <a:ext cx="10890929" cy="1097280"/>
          </a:xfrm>
        </p:spPr>
        <p:txBody>
          <a:bodyPr/>
          <a:lstStyle/>
          <a:p>
            <a:pPr algn="ctr"/>
            <a:r>
              <a:rPr lang="en-US" dirty="0"/>
              <a:t>Unexpected Phenomenon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EF3BD55-09F8-D5F8-21D1-10E7B8A468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0079" y="2045260"/>
            <a:ext cx="7199407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sz="2800" dirty="0"/>
              <a:t>Two Metrics, Two Conclusions, One surprise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he-IL" sz="28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Head-to-head: Transformer wins</a:t>
            </a:r>
            <a:endParaRPr lang="he-IL" altLang="he-IL" sz="28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he-IL" sz="2800" b="1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P</a:t>
            </a:r>
            <a:r>
              <a:rPr lang="he-IL" altLang="he-IL" sz="2800" b="1" dirty="0" err="1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uzzle</a:t>
            </a:r>
            <a:r>
              <a:rPr lang="he-IL" altLang="he-IL" sz="2800" b="1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he-IL" altLang="he-IL" sz="2800" b="1" dirty="0" err="1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accuracy</a:t>
            </a:r>
            <a:r>
              <a:rPr lang="en-US" altLang="he-IL" sz="2800" b="1" dirty="0">
                <a:solidFill>
                  <a:schemeClr val="accent5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: equal players</a:t>
            </a:r>
            <a:endParaRPr lang="he-IL" altLang="he-IL" sz="2800" b="1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FBE3B352-4ED1-4B8B-E3C5-ECA084467D81}"/>
              </a:ext>
            </a:extLst>
          </p:cNvPr>
          <p:cNvSpPr txBox="1"/>
          <p:nvPr/>
        </p:nvSpPr>
        <p:spPr>
          <a:xfrm>
            <a:off x="2930029" y="395190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/>
              <a:t>Winning More, Not Smarter?</a:t>
            </a:r>
            <a:endParaRPr lang="he-IL" sz="3600" dirty="0"/>
          </a:p>
        </p:txBody>
      </p:sp>
      <p:pic>
        <p:nvPicPr>
          <p:cNvPr id="2050" name="Picture 2" descr="21,650 Boxing Gloves Power Stock Vectors and Vector Art | Shutterstock">
            <a:extLst>
              <a:ext uri="{FF2B5EF4-FFF2-40B4-BE49-F238E27FC236}">
                <a16:creationId xmlns:a16="http://schemas.microsoft.com/office/drawing/2014/main" id="{D768E876-C7B3-28C1-D9BA-60A5C5164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60832">
            <a:off x="9290957" y="1607904"/>
            <a:ext cx="2334986" cy="2334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1838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56F2E7-3484-6456-D59F-599A3338D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53D0D6A-2715-EA47-8D9A-877E82131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023258"/>
            <a:ext cx="10890929" cy="1097280"/>
          </a:xfrm>
        </p:spPr>
        <p:txBody>
          <a:bodyPr/>
          <a:lstStyle/>
          <a:p>
            <a:pPr algn="ctr"/>
            <a:r>
              <a:rPr lang="en-US" dirty="0"/>
              <a:t>Plan for Investigation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78AFEEC-0D98-5958-A299-B3156620FE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0079" y="2045260"/>
            <a:ext cx="10078400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sz="2800" dirty="0"/>
              <a:t>Examine performance differences across </a:t>
            </a:r>
            <a:r>
              <a:rPr lang="en-US" sz="2800" b="1" dirty="0"/>
              <a:t>difficulty and themes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sz="2800" dirty="0"/>
              <a:t>Identify </a:t>
            </a:r>
            <a:r>
              <a:rPr lang="en-US" sz="2800" b="1" dirty="0"/>
              <a:t>important puzzle types</a:t>
            </a:r>
            <a:r>
              <a:rPr lang="en-US" sz="2800" dirty="0"/>
              <a:t> associated with strong play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sz="2800" dirty="0"/>
              <a:t>Re-evaluate accuracy: </a:t>
            </a:r>
            <a:r>
              <a:rPr lang="en-US" sz="2800" b="1" dirty="0"/>
              <a:t>Top-5 instead of Top-1</a:t>
            </a:r>
            <a:endParaRPr lang="he-IL" altLang="he-IL" sz="2800" b="1" dirty="0">
              <a:solidFill>
                <a:schemeClr val="accent5">
                  <a:lumMod val="7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תמונה 5" descr="תמונה שמכילה לבוש, אדם, הנעלה, לוח כתיבה לבן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FF1A6424-0542-EC8B-102F-0D053D6E1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8874" y="3765349"/>
            <a:ext cx="4674885" cy="2750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702097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220</Words>
  <Application>Microsoft Office PowerPoint</Application>
  <PresentationFormat>מסך רחב</PresentationFormat>
  <Paragraphs>25</Paragraphs>
  <Slides>4</Slides>
  <Notes>3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</vt:i4>
      </vt:variant>
    </vt:vector>
  </HeadingPairs>
  <TitlesOfParts>
    <vt:vector size="8" baseType="lpstr">
      <vt:lpstr>Aptos</vt:lpstr>
      <vt:lpstr>Arial</vt:lpstr>
      <vt:lpstr>Grandview Display</vt:lpstr>
      <vt:lpstr>DashVTI</vt:lpstr>
      <vt:lpstr>CNN vs. Transformer in Chess- Contradicting Metrics</vt:lpstr>
      <vt:lpstr>Data Generation</vt:lpstr>
      <vt:lpstr>Unexpected Phenomenon</vt:lpstr>
      <vt:lpstr>Plan for Investigation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מאי מתקאל מחאגנה</dc:creator>
  <cp:lastModifiedBy>מאי מתקאל מחאגנה</cp:lastModifiedBy>
  <cp:revision>1</cp:revision>
  <dcterms:created xsi:type="dcterms:W3CDTF">2026-01-06T21:50:50Z</dcterms:created>
  <dcterms:modified xsi:type="dcterms:W3CDTF">2026-01-06T22:27:06Z</dcterms:modified>
</cp:coreProperties>
</file>

<file path=docProps/thumbnail.jpeg>
</file>